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</p:sldMasterIdLst>
  <p:sldIdLst>
    <p:sldId id="271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9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C3E50-2770-4855-ADC5-75BE976E62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575CF-8BDB-4FC7-8959-D47D5E5B49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315FE-D461-4464-8C22-0CD0BD4A47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53CF-8332-4D10-A83F-3484E887C3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D4EB1-A094-4A3D-8E86-7045FD8A2D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3764-3480-4239-A9FE-57A9AB3281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1AFF-0A54-494A-869E-BD3DCC89ED2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1FC8-8FE8-4D5C-8ACA-05114A4F2E6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D929-E40C-4CA9-90D8-2B1D95D115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84AAC-5AF2-4227-9876-5A75D34AD5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DFFA1-D79F-4E17-AB52-749665A7EB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D003-B2AB-4791-8D67-39AE470C82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6BC4-499C-4575-AF7F-7EAA855A97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2FEB-C7BC-41A5-9FA8-50A5BB8FF26C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7BA1-17FA-4499-920B-37028E8C6F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BA22-C41A-4506-A861-03757B5C0EF1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3D5B-C895-4AE8-BBD8-ACE93028EF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ABA3-462F-42F1-B55D-50A3FDD8715F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7651-EFF8-43A4-AE36-E43D843863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FAE16-84B1-42F4-8D6F-E8F47D192033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6C9D-F6FB-4066-9471-78C3632E26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0064-66A0-4596-9883-1745EA60A595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B245-002E-42D2-9B78-25638873B9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EF82-9EC2-46EF-B50A-F66A5C8E182B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2513-BCE5-48F6-932D-CBC044DA5F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42A6-CB6A-4266-84D2-0AA37CC9F5A8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43BD-95CA-41C9-8CB3-FA73ADD9DF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C028B-AABF-4933-955E-E8285B8428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B0EF-C190-4328-B85B-31AFD44E2187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DD59-0CC2-433E-8051-498B1C52BC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AC60-9376-4C8D-9FCC-9197E656FD8F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A36C-C1FC-4780-A6C3-8F129FB195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71BA-1655-4644-89DB-74BF70FD6514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DB7F-CA86-4D6E-A2C8-6549083CC2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1174-C83C-4C60-8FD1-3A5F8CA7A4EA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554C9-C93F-4314-8148-77F03EA1B38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06D9F0A-38E2-4D12-9BAB-980D9B9933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0E481DA-3C3B-4F22-B157-AB88B02D02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BF5EAE1-24B3-4D5D-98AA-DE37CAD679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091304-E415-49AD-8EFB-608DFC8DE0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FEB3A7B-6E64-4238-8CA0-F2B52F9CE3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834D-1750-4D53-89FF-F1EB17F050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AD8955E-68C4-47EF-BB5C-F7044D5B80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F12468B-49B8-46A3-AC9A-D270D1603F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F3268CB-14CC-44FA-84A3-A3385A12CE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A323562-0E4C-4998-AC66-9CF7D3D016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B678097-9812-4C93-9260-1C8842776E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7A686-392C-42B0-9E61-ACA3BF7B4A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8BCD-6B35-4749-9458-E7AF7E2F2F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5C5A-E0D0-4C92-8ABA-1F3FA4BBC2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5C03-E67A-4485-9FFB-A0E96C8A8B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37A65-010D-4E7D-8F8E-319B0E744F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fld id="{390EB00F-011C-4B40-AA92-8265545A53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fld id="{51DF6B24-351A-463F-B1AF-7F472BA37B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075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9705CD-C510-4755-875D-DCE2DF2F65EB}" type="datetimeFigureOut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2F3682-9F82-44AE-934F-DE3AE44D52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1A67C-654B-416A-A323-D8DD6195AC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76475"/>
            <a:ext cx="8353425" cy="1323975"/>
          </a:xfrm>
        </p:spPr>
        <p:txBody>
          <a:bodyPr/>
          <a:lstStyle/>
          <a:p>
            <a:pPr algn="ctr" eaLnBrk="1" hangingPunct="1"/>
            <a:r>
              <a:rPr lang="hu-HU" smtClean="0"/>
              <a:t>Oktatási és tanulmányi kérdések a </a:t>
            </a:r>
            <a:br>
              <a:rPr lang="hu-HU" smtClean="0"/>
            </a:br>
            <a:r>
              <a:rPr lang="hu-HU" smtClean="0"/>
              <a:t>Gazdaságtudományi Karon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508500"/>
            <a:ext cx="6408737" cy="1346200"/>
          </a:xfrm>
        </p:spPr>
        <p:txBody>
          <a:bodyPr/>
          <a:lstStyle/>
          <a:p>
            <a:pPr eaLnBrk="1" hangingPunct="1"/>
            <a:r>
              <a:rPr lang="hu-HU" smtClean="0"/>
              <a:t>Dr. Csizmadia Tibor</a:t>
            </a:r>
          </a:p>
          <a:p>
            <a:pPr eaLnBrk="1" hangingPunct="1"/>
            <a:r>
              <a:rPr lang="hu-HU" smtClean="0"/>
              <a:t>oktatási dékánhelyettes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B79524-401D-46BD-A4DE-21FB377B251A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8C4B3-0644-4452-89B1-DC33458B9C99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60550" y="692150"/>
            <a:ext cx="390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Alapdokumentumok</a:t>
            </a:r>
            <a:r>
              <a:rPr lang="hu-HU" sz="2800"/>
              <a:t>:</a:t>
            </a:r>
            <a:endParaRPr lang="en-US" sz="28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35150" y="1700213"/>
            <a:ext cx="72009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185738" indent="-1857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hu-HU" sz="2800" dirty="0" smtClean="0"/>
              <a:t>Moodle</a:t>
            </a:r>
          </a:p>
          <a:p>
            <a:pPr eaLnBrk="1" hangingPunct="1">
              <a:buFontTx/>
              <a:buChar char="•"/>
              <a:defRPr/>
            </a:pPr>
            <a:r>
              <a:rPr lang="hu-HU" sz="2800" dirty="0" smtClean="0"/>
              <a:t>Modelltanterv </a:t>
            </a:r>
          </a:p>
          <a:p>
            <a:pPr eaLnBrk="1" hangingPunct="1">
              <a:buFontTx/>
              <a:buChar char="•"/>
              <a:defRPr/>
            </a:pPr>
            <a:r>
              <a:rPr lang="hu-HU" sz="2800" dirty="0" smtClean="0"/>
              <a:t>Eljárási Utasítások </a:t>
            </a:r>
          </a:p>
          <a:p>
            <a:pPr eaLnBrk="1" hangingPunct="1">
              <a:buFontTx/>
              <a:buChar char="•"/>
              <a:defRPr/>
            </a:pPr>
            <a:endParaRPr lang="hu-HU" sz="2800" dirty="0" smtClean="0"/>
          </a:p>
          <a:p>
            <a:pPr marL="0" indent="0" eaLnBrk="1" hangingPunct="1">
              <a:defRPr/>
            </a:pPr>
            <a:r>
              <a:rPr lang="hu-HU" sz="2800" dirty="0" smtClean="0"/>
              <a:t>Egyetemi honlap</a:t>
            </a:r>
          </a:p>
          <a:p>
            <a:pPr eaLnBrk="1" hangingPunct="1">
              <a:buFontTx/>
              <a:buChar char="•"/>
              <a:defRPr/>
            </a:pPr>
            <a:r>
              <a:rPr lang="hu-HU" sz="2800" dirty="0" smtClean="0"/>
              <a:t>Tanulmányi- és Vizsgaszabályzat</a:t>
            </a:r>
            <a:br>
              <a:rPr lang="hu-HU" sz="2800" dirty="0" smtClean="0"/>
            </a:br>
            <a:r>
              <a:rPr lang="hu-HU" sz="2800" dirty="0" smtClean="0"/>
              <a:t>(Érv. 2010. aug.) </a:t>
            </a:r>
          </a:p>
          <a:p>
            <a:pPr eaLnBrk="1" hangingPunct="1">
              <a:buFontTx/>
              <a:buChar char="•"/>
              <a:defRPr/>
            </a:pPr>
            <a:r>
              <a:rPr lang="hu-HU" sz="2800" dirty="0" smtClean="0"/>
              <a:t>Hallgatói Juttatási és térítési szabályzat: (Érv. 2010. aug.)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CEB4A3-3DB7-4165-BCFA-7616B3992B7A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0078-8C3E-43B0-875B-7363E0E3649C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08175" y="476250"/>
            <a:ext cx="5126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Leckekönyv-aláírási feltétel</a:t>
            </a:r>
            <a:endParaRPr lang="en-US" sz="32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06588" y="1700213"/>
            <a:ext cx="72009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800"/>
              <a:t> Szorgalmi időszak végén</a:t>
            </a:r>
            <a:br>
              <a:rPr lang="hu-HU" sz="2800"/>
            </a:br>
            <a:endParaRPr lang="hu-HU" sz="2800"/>
          </a:p>
          <a:p>
            <a:pPr>
              <a:buFontTx/>
              <a:buChar char="•"/>
            </a:pPr>
            <a:r>
              <a:rPr lang="hu-HU" sz="2800"/>
              <a:t> Vizsgára bocsátás előfeltétele</a:t>
            </a:r>
            <a:br>
              <a:rPr lang="hu-HU" sz="2800"/>
            </a:br>
            <a:endParaRPr lang="hu-HU" sz="2800"/>
          </a:p>
          <a:p>
            <a:pPr>
              <a:buFontTx/>
              <a:buChar char="•"/>
            </a:pPr>
            <a:r>
              <a:rPr lang="hu-HU" sz="2800"/>
              <a:t> Aláírás megtagadás </a:t>
            </a:r>
            <a:br>
              <a:rPr lang="hu-HU" sz="2800"/>
            </a:br>
            <a:r>
              <a:rPr lang="hu-HU" sz="2800"/>
              <a:t>(Hiányzás: levelező tagozaton 50%-a)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674658-2A1F-4340-8A72-D2317DB23D0F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8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3C9B-5180-4FF8-92DB-D9B4090B1D34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051050" y="404813"/>
            <a:ext cx="1408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Vizsga</a:t>
            </a:r>
            <a:endParaRPr lang="en-US" sz="3200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982788" y="908050"/>
            <a:ext cx="7053262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400"/>
              <a:t> Neptunban jelentkezni kell (vizsga előtti munkanap 12.00)</a:t>
            </a:r>
          </a:p>
          <a:p>
            <a:pPr>
              <a:buFontTx/>
              <a:buChar char="•"/>
            </a:pPr>
            <a:r>
              <a:rPr lang="hu-HU" sz="2400"/>
              <a:t> Arcképes igazolvány  -  rendelkezésre állás</a:t>
            </a:r>
          </a:p>
          <a:p>
            <a:pPr>
              <a:buFontTx/>
              <a:buChar char="•"/>
            </a:pPr>
            <a:r>
              <a:rPr lang="hu-HU" sz="2400"/>
              <a:t> Akadályoztatás esetén igazolás (5 munkanapon belül)</a:t>
            </a:r>
          </a:p>
          <a:p>
            <a:pPr>
              <a:buFontTx/>
              <a:buChar char="•"/>
            </a:pPr>
            <a:r>
              <a:rPr lang="hu-HU" sz="2400"/>
              <a:t> Sikertelen vizsgák: a javítóvizsgák száma tantárgyanként félévente kettő (TVSz 22.§ (2))</a:t>
            </a:r>
          </a:p>
          <a:p>
            <a:pPr>
              <a:buFontTx/>
              <a:buChar char="•"/>
            </a:pPr>
            <a:r>
              <a:rPr lang="hu-HU" sz="2400"/>
              <a:t>Sikeresen teljesített vizsga javítása: ismétlővizsga tantárgyanként egy alkalommal, de két tárgyból második ismételtvizsga is tehető</a:t>
            </a:r>
          </a:p>
          <a:p>
            <a:pPr>
              <a:buFontTx/>
              <a:buChar char="•"/>
            </a:pPr>
            <a:r>
              <a:rPr lang="hu-HU" sz="2400"/>
              <a:t> Megajánlott osztályzat: el kell fogadni!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141E0C-C2E1-4CCD-97B5-9BA782932FC3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47940-BA5E-4B3A-9258-38B80483FBA7}" type="slidenum">
              <a:rPr lang="hu-HU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35150" y="2276475"/>
            <a:ext cx="6516688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hu-HU" sz="2400" dirty="0" smtClean="0"/>
              <a:t>Általános információk</a:t>
            </a:r>
          </a:p>
          <a:p>
            <a:pPr lvl="1" eaLnBrk="1" hangingPunct="1">
              <a:buFontTx/>
              <a:buChar char="-"/>
              <a:defRPr/>
            </a:pPr>
            <a:r>
              <a:rPr lang="hu-HU" sz="2400" dirty="0" smtClean="0"/>
              <a:t>Kérvények kitöltése, leadása </a:t>
            </a:r>
          </a:p>
          <a:p>
            <a:pPr marL="457200" lvl="1" indent="0" eaLnBrk="1" hangingPunct="1">
              <a:defRPr/>
            </a:pPr>
            <a:endParaRPr lang="hu-HU" sz="2400" dirty="0" smtClean="0"/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„A” épület 102. szoba</a:t>
            </a:r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Telefon: 4860-as mellék</a:t>
            </a:r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E-mail: </a:t>
            </a:r>
            <a:r>
              <a:rPr lang="hu-HU" sz="2400" dirty="0" smtClean="0">
                <a:solidFill>
                  <a:schemeClr val="accent6"/>
                </a:solidFill>
              </a:rPr>
              <a:t>ivankatalin@gtk.uni-pannon.hu </a:t>
            </a:r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GY.I.K.</a:t>
            </a:r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GTK facebook oldal</a:t>
            </a:r>
          </a:p>
          <a:p>
            <a:pPr eaLnBrk="1" hangingPunct="1">
              <a:buFontTx/>
              <a:buAutoNum type="arabicPeriod"/>
              <a:defRPr/>
            </a:pPr>
            <a:r>
              <a:rPr lang="hu-HU" sz="2400" dirty="0" smtClean="0"/>
              <a:t>GTK honlap - Blog</a:t>
            </a:r>
          </a:p>
          <a:p>
            <a:pPr eaLnBrk="1" hangingPunct="1">
              <a:defRPr/>
            </a:pPr>
            <a:endParaRPr lang="hu-HU" sz="2000" dirty="0" smtClean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466975" y="1052513"/>
            <a:ext cx="3556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dirty="0" smtClean="0"/>
              <a:t>Hallgatói Referens</a:t>
            </a:r>
          </a:p>
          <a:p>
            <a:pPr eaLnBrk="1" hangingPunct="1">
              <a:defRPr/>
            </a:pPr>
            <a:r>
              <a:rPr lang="hu-HU" sz="3200" dirty="0" smtClean="0"/>
              <a:t> - </a:t>
            </a:r>
            <a:r>
              <a:rPr lang="hu-HU" sz="3200" b="1" dirty="0" smtClean="0">
                <a:solidFill>
                  <a:schemeClr val="accent6"/>
                </a:solidFill>
              </a:rPr>
              <a:t>Iván Katalin </a:t>
            </a:r>
            <a:r>
              <a:rPr lang="hu-HU" sz="3200" dirty="0" smtClean="0"/>
              <a:t>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944055-98DD-4973-86F1-CAAD36249996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3F89A-60A3-43EC-9CF7-AAC5D205ABFA}" type="slidenum">
              <a:rPr lang="hu-HU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24050" y="612775"/>
            <a:ext cx="5267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KÉRELMEK / KÉRVÉNYEK</a:t>
            </a:r>
            <a:endParaRPr lang="en-US" sz="320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619250" y="1484313"/>
            <a:ext cx="752475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800"/>
              <a:t> </a:t>
            </a:r>
            <a:r>
              <a:rPr lang="hu-HU" sz="2800">
                <a:solidFill>
                  <a:srgbClr val="FF0000"/>
                </a:solidFill>
              </a:rPr>
              <a:t>Elektronikus</a:t>
            </a:r>
            <a:r>
              <a:rPr lang="hu-HU" sz="2800"/>
              <a:t> formában </a:t>
            </a:r>
            <a:r>
              <a:rPr lang="hu-HU" sz="2800" b="1">
                <a:solidFill>
                  <a:srgbClr val="FF0000"/>
                </a:solidFill>
              </a:rPr>
              <a:t>Neptun</a:t>
            </a:r>
            <a:r>
              <a:rPr lang="hu-HU" sz="2800"/>
              <a:t> rendszerben</a:t>
            </a:r>
            <a:br>
              <a:rPr lang="hu-HU" sz="2800"/>
            </a:br>
            <a:endParaRPr lang="hu-HU" sz="2800"/>
          </a:p>
          <a:p>
            <a:pPr>
              <a:buFontTx/>
              <a:buChar char="•"/>
            </a:pPr>
            <a:r>
              <a:rPr lang="hu-HU" sz="2800"/>
              <a:t> Szöveges kérvény + űrlap kitöltése</a:t>
            </a:r>
            <a:br>
              <a:rPr lang="hu-HU" sz="2800"/>
            </a:br>
            <a:r>
              <a:rPr lang="hu-HU" sz="2800"/>
              <a:t>-  Oktatási Igazgatóságra leadni  - oktatási dékánhelyettesnek címezve</a:t>
            </a:r>
          </a:p>
          <a:p>
            <a:pPr marL="539750" lvl="1" indent="-285750">
              <a:buFontTx/>
              <a:buChar char="•"/>
            </a:pPr>
            <a:r>
              <a:rPr lang="en-US" sz="2400"/>
              <a:t>Átvételre</a:t>
            </a:r>
            <a:r>
              <a:rPr lang="hu-HU" sz="2400"/>
              <a:t> TVSz. 10.§</a:t>
            </a:r>
            <a:br>
              <a:rPr lang="hu-HU" sz="2400"/>
            </a:br>
            <a:r>
              <a:rPr lang="hu-HU" sz="2400"/>
              <a:t>(</a:t>
            </a:r>
            <a:r>
              <a:rPr lang="hu-HU" sz="2000"/>
              <a:t>Átjelentkezés más szakra legalább egy lezárt félév, min. 25 kreditpont, min. 3.0 átlag)</a:t>
            </a:r>
          </a:p>
          <a:p>
            <a:pPr marL="539750" lvl="1" indent="-285750">
              <a:buFontTx/>
              <a:buChar char="•"/>
            </a:pPr>
            <a:r>
              <a:rPr lang="en-US" sz="2400"/>
              <a:t>Párhuzamos képzésre való felvételre</a:t>
            </a:r>
            <a:r>
              <a:rPr lang="hu-HU" sz="2400"/>
              <a:t> TVSz. 12.§</a:t>
            </a:r>
            <a:endParaRPr lang="en-US" sz="2400"/>
          </a:p>
          <a:p>
            <a:pPr marL="539750" lvl="1" indent="-285750">
              <a:buFontTx/>
              <a:buChar char="•"/>
            </a:pPr>
            <a:r>
              <a:rPr lang="en-US" sz="2400"/>
              <a:t>Vendéghallgatói jogállás létesítéséhez</a:t>
            </a:r>
            <a:r>
              <a:rPr lang="hu-HU" sz="2400"/>
              <a:t> TVSz. 6.§</a:t>
            </a:r>
            <a:endParaRPr lang="en-US" sz="2400"/>
          </a:p>
          <a:p>
            <a:pPr marL="539750" lvl="1" indent="-285750">
              <a:buFontTx/>
              <a:buChar char="•"/>
            </a:pPr>
            <a:r>
              <a:rPr lang="en-US" sz="2400"/>
              <a:t>Részismeretek </a:t>
            </a:r>
            <a:r>
              <a:rPr lang="hu-HU" sz="2400"/>
              <a:t>megszerzésére </a:t>
            </a:r>
            <a:r>
              <a:rPr lang="en-US" sz="2400"/>
              <a:t>hallgatói jogviszony létesítése</a:t>
            </a:r>
            <a:r>
              <a:rPr lang="hu-HU" sz="2400"/>
              <a:t> TVSz. 7.§</a:t>
            </a: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AB6A9D-1661-4D16-B168-2868CBF2C515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7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86C73-5AB8-4C6C-9132-DD1F3017C3D7}" type="slidenum">
              <a:rPr lang="hu-HU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835150" y="476250"/>
            <a:ext cx="54213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/>
              <a:t>KÉRELMEK TÍPUSAI</a:t>
            </a:r>
            <a:endParaRPr lang="en-US" sz="320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1835150" y="1420813"/>
            <a:ext cx="69850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solidFill>
                  <a:srgbClr val="000000"/>
                </a:solidFill>
              </a:rPr>
              <a:t>Fontosabb kérelmek: 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Tantárgyekvivalencia vizsgálat (KE)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Kérelem kreditátvitelre (KK)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Jogorvoslati kérelem (KJ)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Kérelem félév passzíváltatására (BP) </a:t>
            </a:r>
            <a:br>
              <a:rPr lang="hu-HU" sz="2400">
                <a:solidFill>
                  <a:srgbClr val="000000"/>
                </a:solidFill>
              </a:rPr>
            </a:br>
            <a:r>
              <a:rPr lang="hu-HU" sz="2400">
                <a:solidFill>
                  <a:srgbClr val="000000"/>
                </a:solidFill>
              </a:rPr>
              <a:t>	- (egymás után max. 2)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Méltányossági kérelem (KM) </a:t>
            </a:r>
            <a:br>
              <a:rPr lang="hu-HU" sz="2400">
                <a:solidFill>
                  <a:srgbClr val="000000"/>
                </a:solidFill>
              </a:rPr>
            </a:br>
            <a:r>
              <a:rPr lang="hu-HU" sz="2400">
                <a:solidFill>
                  <a:srgbClr val="000000"/>
                </a:solidFill>
              </a:rPr>
              <a:t>	- egyszer adható!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Kedvezményes tanulmányi rend (KT)</a:t>
            </a:r>
          </a:p>
          <a:p>
            <a:pPr>
              <a:buFontTx/>
              <a:buChar char="•"/>
            </a:pPr>
            <a:r>
              <a:rPr lang="hu-HU" sz="2400">
                <a:solidFill>
                  <a:srgbClr val="000000"/>
                </a:solidFill>
              </a:rPr>
              <a:t> Átsorolási kérelem (ATSOROL)</a:t>
            </a:r>
          </a:p>
          <a:p>
            <a:pPr>
              <a:buFontTx/>
              <a:buChar char="•"/>
            </a:pPr>
            <a:endParaRPr lang="hu-HU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hu-HU">
              <a:solidFill>
                <a:srgbClr val="000000"/>
              </a:solidFill>
            </a:endParaRPr>
          </a:p>
          <a:p>
            <a:r>
              <a:rPr lang="hu-HU">
                <a:solidFill>
                  <a:srgbClr val="000000"/>
                </a:solidFill>
              </a:rPr>
              <a:t>Kérelmek kezelésének rendje</a:t>
            </a:r>
          </a:p>
          <a:p>
            <a:pPr>
              <a:buFontTx/>
              <a:buChar char="•"/>
            </a:pPr>
            <a:r>
              <a:rPr lang="hu-HU">
                <a:solidFill>
                  <a:srgbClr val="000000"/>
                </a:solidFill>
              </a:rPr>
              <a:t> TVSz.  1. sz. melléklete (31. oldal)</a:t>
            </a:r>
          </a:p>
          <a:p>
            <a:pPr>
              <a:buFontTx/>
              <a:buChar char="•"/>
            </a:pPr>
            <a:r>
              <a:rPr lang="hu-HU">
                <a:solidFill>
                  <a:srgbClr val="000000"/>
                </a:solidFill>
              </a:rPr>
              <a:t> JUTTÉR  6. sz. melléklete (31. oldal)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1"/>
          <p:cNvSpPr txBox="1">
            <a:spLocks noGrp="1"/>
          </p:cNvSpPr>
          <p:nvPr/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CAB6A9D-1661-4D16-B168-2868CBF2C515}" type="datetime1">
              <a:rPr lang="hu-HU" sz="1400">
                <a:solidFill>
                  <a:schemeClr val="bg1"/>
                </a:solidFill>
                <a:latin typeface="+mn-lt"/>
                <a:cs typeface="+mn-cs"/>
              </a:rPr>
              <a:pPr>
                <a:defRPr/>
              </a:pPr>
              <a:t>2012.09.15.</a:t>
            </a:fld>
            <a:endParaRPr lang="hu-HU" sz="1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Dia számának helye 3"/>
          <p:cNvSpPr txBox="1">
            <a:spLocks noGrp="1"/>
          </p:cNvSpPr>
          <p:nvPr/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BEF9E8C-DB5B-4F5E-B800-EC0FD8CAC32A}" type="slidenum">
              <a:rPr lang="hu-HU" sz="1400">
                <a:solidFill>
                  <a:srgbClr val="252946"/>
                </a:solidFill>
                <a:latin typeface="+mn-lt"/>
                <a:cs typeface="+mn-cs"/>
              </a:rPr>
              <a:pPr algn="r">
                <a:defRPr/>
              </a:pPr>
              <a:t>8</a:t>
            </a:fld>
            <a:endParaRPr lang="hu-HU" sz="1400" dirty="0">
              <a:solidFill>
                <a:srgbClr val="252946"/>
              </a:solidFill>
              <a:latin typeface="+mn-lt"/>
              <a:cs typeface="+mn-cs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825625" y="1225550"/>
            <a:ext cx="72009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hu-HU" sz="2400"/>
              <a:t>A mintatanterv első félévének kötelező tárgyait az első 3 aktív félévben teljesíteni kell. (Tvsz. 9.§ (18))</a:t>
            </a:r>
            <a:br>
              <a:rPr lang="hu-HU" sz="2400"/>
            </a:br>
            <a:endParaRPr lang="hu-HU" sz="2400"/>
          </a:p>
          <a:p>
            <a:pPr marL="285750" indent="-285750" eaLnBrk="0" hangingPunct="0">
              <a:buFontTx/>
              <a:buChar char="-"/>
            </a:pPr>
            <a:r>
              <a:rPr lang="hu-HU" sz="2400"/>
              <a:t>A meghatározott tanulmányi időszakok alatt a hallgató által megszerzendő minimális kreditértékeket a szakok tantervei tartalmazzák. (Tvsz. 9.§ (19))</a:t>
            </a:r>
            <a:br>
              <a:rPr lang="hu-HU" sz="2400"/>
            </a:br>
            <a:r>
              <a:rPr lang="hu-HU" sz="2400" i="1"/>
              <a:t>A harmadik aktív félév végéig legalább 45 kreditpont teljesítése.</a:t>
            </a:r>
            <a:br>
              <a:rPr lang="hu-HU" sz="2400" i="1"/>
            </a:br>
            <a:endParaRPr lang="hu-HU" sz="2400" i="1"/>
          </a:p>
          <a:p>
            <a:pPr marL="285750" indent="-285750" eaLnBrk="0" hangingPunct="0">
              <a:buFontTx/>
              <a:buChar char="-"/>
            </a:pPr>
            <a:r>
              <a:rPr lang="hu-HU" sz="2400"/>
              <a:t>A képzési idő kétszeresének megfelelő aktív félév alatt a tantervben szereplő minden kötelező és kötelezően választható tárgyat teljesíteni kell. (Tvsz. 9.§ (20))</a:t>
            </a:r>
            <a:endParaRPr lang="hu-HU"/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1763713" y="476250"/>
            <a:ext cx="72009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/>
              <a:t>A hallgatói jogállást meg kell szüntetni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C718BC-69A1-4AFF-BC3F-AC7A42D6B54B}" type="datetime1">
              <a:rPr lang="hu-HU"/>
              <a:pPr>
                <a:defRPr/>
              </a:pPr>
              <a:t>2012.09.15.</a:t>
            </a:fld>
            <a:endParaRPr lang="hu-HU"/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5001B-8FC7-4949-9688-8A5997526D18}" type="slidenum">
              <a:rPr lang="hu-HU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26628" name="WordArt 6"/>
          <p:cNvSpPr>
            <a:spLocks noChangeArrowheads="1" noChangeShapeType="1" noTextEdit="1"/>
          </p:cNvSpPr>
          <p:nvPr/>
        </p:nvSpPr>
        <p:spPr bwMode="auto">
          <a:xfrm>
            <a:off x="1835150" y="2781300"/>
            <a:ext cx="72009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600" b="1" kern="10">
                <a:ln w="18000">
                  <a:solidFill>
                    <a:srgbClr val="2D2D8A"/>
                  </a:solidFill>
                  <a:miter lim="800000"/>
                  <a:headEnd/>
                  <a:tailEnd/>
                </a:ln>
                <a:solidFill>
                  <a:schemeClr val="accent1"/>
                </a:solidFill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Sikeres tanulmányokat kívánok!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ktatási és tanulmányi kérdések a &amp;#x0D;&amp;#x0A;Gazdaságtudományi Karon&amp;quot;&quot;/&gt;&lt;property id=&quot;20307&quot; value=&quot;258&quot;/&gt;&lt;/object&gt;&lt;object type=&quot;3&quot; unique_id=&quot;10006&quot;&gt;&lt;property id=&quot;20148&quot; value=&quot;5&quot;/&gt;&lt;property id=&quot;20300&quot; value=&quot;Slide 2&quot;/&gt;&lt;property id=&quot;20307&quot; value=&quot;260&quot;/&gt;&lt;/object&gt;&lt;object type=&quot;3&quot; unique_id=&quot;10007&quot;&gt;&lt;property id=&quot;20148&quot; value=&quot;5&quot;/&gt;&lt;property id=&quot;20300&quot; value=&quot;Slide 3&quot;/&gt;&lt;property id=&quot;20307&quot; value=&quot;261&quot;/&gt;&lt;/object&gt;&lt;object type=&quot;3&quot; unique_id=&quot;10008&quot;&gt;&lt;property id=&quot;20148&quot; value=&quot;5&quot;/&gt;&lt;property id=&quot;20300&quot; value=&quot;Slide 4&quot;/&gt;&lt;property id=&quot;20307&quot; value=&quot;262&quot;/&gt;&lt;/object&gt;&lt;object type=&quot;3&quot; unique_id=&quot;10009&quot;&gt;&lt;property id=&quot;20148&quot; value=&quot;5&quot;/&gt;&lt;property id=&quot;20300&quot; value=&quot;Slide 5&quot;/&gt;&lt;property id=&quot;20307&quot; value=&quot;263&quot;/&gt;&lt;/object&gt;&lt;object type=&quot;3&quot; unique_id=&quot;10010&quot;&gt;&lt;property id=&quot;20148&quot; value=&quot;5&quot;/&gt;&lt;property id=&quot;20300&quot; value=&quot;Slide 6&quot;/&gt;&lt;property id=&quot;20307&quot; value=&quot;264&quot;/&gt;&lt;/object&gt;&lt;object type=&quot;3&quot; unique_id=&quot;10011&quot;&gt;&lt;property id=&quot;20148&quot; value=&quot;5&quot;/&gt;&lt;property id=&quot;20300&quot; value=&quot;Slide 7&quot;/&gt;&lt;property id=&quot;20307&quot; value=&quot;265&quot;/&gt;&lt;/object&gt;&lt;object type=&quot;3&quot; unique_id=&quot;10012&quot;&gt;&lt;property id=&quot;20148&quot; value=&quot;5&quot;/&gt;&lt;property id=&quot;20300&quot; value=&quot;Slide 8&quot;/&gt;&lt;property id=&quot;20307&quot; value=&quot;266&quot;/&gt;&lt;/object&gt;&lt;object type=&quot;3&quot; unique_id=&quot;10013&quot;&gt;&lt;property id=&quot;20148&quot; value=&quot;5&quot;/&gt;&lt;property id=&quot;20300&quot; value=&quot;Slide 9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392&quot;&gt;&lt;property id=&quot;20148&quot; value=&quot;5&quot;/&gt;&lt;property id=&quot;20300&quot; value=&quot;Slide 10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217</Words>
  <Application>Microsoft Office PowerPoint</Application>
  <PresentationFormat>Diavetítés a képernyőre (4:3 oldalarány)</PresentationFormat>
  <Paragraphs>76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4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Trebuchet MS</vt:lpstr>
      <vt:lpstr>Calibri</vt:lpstr>
      <vt:lpstr>GTK_2010</vt:lpstr>
      <vt:lpstr>1_GTK_2010</vt:lpstr>
      <vt:lpstr>Egyéni tervezés</vt:lpstr>
      <vt:lpstr>2_GTK_2010</vt:lpstr>
      <vt:lpstr>Oktatási és tanulmányi kérdések a  Gazdaságtudományi Karon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Oktatási és tanulmányi kérdések a  Gazdaságtudományi Karon</dc:title>
  <dc:creator>PE-GTK-DT-KM</dc:creator>
  <cp:lastModifiedBy>PE-GTK-DT-KM</cp:lastModifiedBy>
  <cp:revision>41</cp:revision>
  <dcterms:created xsi:type="dcterms:W3CDTF">2010-09-07T09:05:59Z</dcterms:created>
  <dcterms:modified xsi:type="dcterms:W3CDTF">2012-09-15T06:49:41Z</dcterms:modified>
</cp:coreProperties>
</file>